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jpg>
</file>

<file path=ppt/media/image04.jpg>
</file>

<file path=ppt/media/image05.png>
</file>

<file path=ppt/media/image06.jpg>
</file>

<file path=ppt/media/image07.png>
</file>

<file path=ppt/media/image08.png>
</file>

<file path=ppt/media/image09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Relationship Id="rId3" Type="http://schemas.openxmlformats.org/officeDocument/2006/relationships/image" Target="../media/image10.png"/><Relationship Id="rId4" Type="http://schemas.openxmlformats.org/officeDocument/2006/relationships/image" Target="../media/image0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Relationship Id="rId3" Type="http://schemas.openxmlformats.org/officeDocument/2006/relationships/image" Target="../media/image1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0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14.png"/><Relationship Id="rId4" Type="http://schemas.openxmlformats.org/officeDocument/2006/relationships/image" Target="../media/image0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4.jpg"/><Relationship Id="rId3" Type="http://schemas.openxmlformats.org/officeDocument/2006/relationships/image" Target="../media/image02.png"/><Relationship Id="rId4" Type="http://schemas.openxmlformats.org/officeDocument/2006/relationships/image" Target="../media/image0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9.png"/><Relationship Id="rId3" Type="http://schemas.openxmlformats.org/officeDocument/2006/relationships/image" Target="../media/image02.png"/><Relationship Id="rId4" Type="http://schemas.openxmlformats.org/officeDocument/2006/relationships/image" Target="../media/image0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6.jpg"/><Relationship Id="rId3" Type="http://schemas.openxmlformats.org/officeDocument/2006/relationships/image" Target="../media/image02.png"/><Relationship Id="rId4" Type="http://schemas.openxmlformats.org/officeDocument/2006/relationships/image" Target="../media/image0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02.png"/><Relationship Id="rId4" Type="http://schemas.openxmlformats.org/officeDocument/2006/relationships/image" Target="../media/image0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LOGO_SIGNATURE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7"/>
          <p:cNvPicPr preferRelativeResize="0"/>
          <p:nvPr/>
        </p:nvPicPr>
        <p:blipFill rotWithShape="1">
          <a:blip r:embed="rId2">
            <a:alphaModFix/>
          </a:blip>
          <a:srcRect b="19915" l="2586" r="12424" t="0"/>
          <a:stretch/>
        </p:blipFill>
        <p:spPr>
          <a:xfrm>
            <a:off x="-7950" y="2025192"/>
            <a:ext cx="9152100" cy="31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1446" y="1550383"/>
            <a:ext cx="6093300" cy="94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501099"/>
            <a:ext cx="9144000" cy="13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10"/>
          <p:cNvSpPr txBox="1"/>
          <p:nvPr/>
        </p:nvSpPr>
        <p:spPr>
          <a:xfrm>
            <a:off x="563440" y="4469759"/>
            <a:ext cx="8446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document, its contents, and any attachments are confidential and copyrighted information intended only for the use of the designated recipient. </a:t>
            </a:r>
            <a:br>
              <a:rPr b="0" i="0" lang="en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Any copy or record of it or its contents may not be made, forwarded or disclosed without the consent of Axamit Inc.</a:t>
            </a:r>
          </a:p>
        </p:txBody>
      </p:sp>
      <p:cxnSp>
        <p:nvCxnSpPr>
          <p:cNvPr id="11" name="Shape 11"/>
          <p:cNvCxnSpPr/>
          <p:nvPr/>
        </p:nvCxnSpPr>
        <p:spPr>
          <a:xfrm>
            <a:off x="0" y="4881196"/>
            <a:ext cx="9144000" cy="0"/>
          </a:xfrm>
          <a:prstGeom prst="straightConnector1">
            <a:avLst/>
          </a:prstGeom>
          <a:noFill/>
          <a:ln cap="flat" cmpd="sng" w="9525">
            <a:solidFill>
              <a:srgbClr val="E53930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2" name="Shape 12"/>
          <p:cNvSpPr txBox="1"/>
          <p:nvPr>
            <p:ph type="ctrTitle"/>
          </p:nvPr>
        </p:nvSpPr>
        <p:spPr>
          <a:xfrm>
            <a:off x="555288" y="3592522"/>
            <a:ext cx="84546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36666"/>
              <a:buFont typeface="Calibri"/>
              <a:buNone/>
              <a:def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LOGO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 rotWithShape="1">
          <a:blip r:embed="rId2">
            <a:alphaModFix/>
          </a:blip>
          <a:srcRect b="19915" l="2586" r="12424" t="0"/>
          <a:stretch/>
        </p:blipFill>
        <p:spPr>
          <a:xfrm>
            <a:off x="-7950" y="2025192"/>
            <a:ext cx="9152100" cy="31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 rotWithShape="1">
          <a:blip r:embed="rId3">
            <a:alphaModFix/>
          </a:blip>
          <a:srcRect b="24040" l="0" r="0" t="0"/>
          <a:stretch/>
        </p:blipFill>
        <p:spPr>
          <a:xfrm>
            <a:off x="1521446" y="1550383"/>
            <a:ext cx="6093300" cy="72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AXAMIT INTRO #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2.png" id="76" name="Shape 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" y="3"/>
            <a:ext cx="91488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Shape 78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AXAMIT INTRO #3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guitaridiot.com/wp-content/uploads/2014/02/Guitar.jpg" id="81" name="Shape 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82"/>
          <p:cNvPicPr preferRelativeResize="0"/>
          <p:nvPr/>
        </p:nvPicPr>
        <p:blipFill rotWithShape="1">
          <a:blip r:embed="rId3">
            <a:alphaModFix/>
          </a:blip>
          <a:srcRect b="19915" l="2586" r="12424" t="0"/>
          <a:stretch/>
        </p:blipFill>
        <p:spPr>
          <a:xfrm>
            <a:off x="-7950" y="2025192"/>
            <a:ext cx="9152100" cy="31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Shape 84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AXAMIT INTRO #4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sketchthemes.com/samples/irex-music-band-demo/wp-content/uploads/sites/30/2013/03/rapture-crowd-concert-performance-753594.jpg" id="87" name="Shape 87"/>
          <p:cNvPicPr preferRelativeResize="0"/>
          <p:nvPr/>
        </p:nvPicPr>
        <p:blipFill rotWithShape="1">
          <a:blip r:embed="rId2">
            <a:alphaModFix/>
          </a:blip>
          <a:srcRect b="0" l="7568" r="9640" t="0"/>
          <a:stretch/>
        </p:blipFill>
        <p:spPr>
          <a:xfrm>
            <a:off x="-7950" y="-1789"/>
            <a:ext cx="9152100" cy="514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 b="19915" l="2586" r="12424" t="0"/>
          <a:stretch/>
        </p:blipFill>
        <p:spPr>
          <a:xfrm>
            <a:off x="0" y="2025192"/>
            <a:ext cx="9152100" cy="31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Shape 90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PARATOR #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sketchthemes.com/samples/irex-music-band-demo/wp-content/uploads/sites/30/2013/03/rapture-crowd-concert-performance-753594.jpg" id="93" name="Shape 93"/>
          <p:cNvPicPr preferRelativeResize="0"/>
          <p:nvPr/>
        </p:nvPicPr>
        <p:blipFill rotWithShape="1">
          <a:blip r:embed="rId2">
            <a:alphaModFix/>
          </a:blip>
          <a:srcRect b="26490" l="7568" r="9640" t="32355"/>
          <a:stretch/>
        </p:blipFill>
        <p:spPr>
          <a:xfrm>
            <a:off x="-7950" y="0"/>
            <a:ext cx="9152100" cy="211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 rotWithShape="1">
          <a:blip r:embed="rId3">
            <a:alphaModFix/>
          </a:blip>
          <a:srcRect b="45897" l="13078" r="21682" t="12011"/>
          <a:stretch/>
        </p:blipFill>
        <p:spPr>
          <a:xfrm>
            <a:off x="8418" y="-17144"/>
            <a:ext cx="9144000" cy="2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Shape 96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98" name="Shape 98"/>
          <p:cNvCxnSpPr/>
          <p:nvPr/>
        </p:nvCxnSpPr>
        <p:spPr>
          <a:xfrm>
            <a:off x="0" y="4760295"/>
            <a:ext cx="7425000" cy="0"/>
          </a:xfrm>
          <a:prstGeom prst="straightConnector1">
            <a:avLst/>
          </a:prstGeom>
          <a:noFill/>
          <a:ln cap="flat" cmpd="sng" w="9525">
            <a:solidFill>
              <a:srgbClr val="E53930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99" name="Shape 99"/>
          <p:cNvSpPr txBox="1"/>
          <p:nvPr/>
        </p:nvSpPr>
        <p:spPr>
          <a:xfrm>
            <a:off x="385559" y="4842795"/>
            <a:ext cx="7046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| Copyright @ 2015 Axamit. All rights reserved | Confidential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5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Shape 1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33765" y="4760295"/>
            <a:ext cx="1207800" cy="1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/>
          <p:nvPr>
            <p:ph idx="2" type="body"/>
          </p:nvPr>
        </p:nvSpPr>
        <p:spPr>
          <a:xfrm>
            <a:off x="113042" y="2134553"/>
            <a:ext cx="8628300" cy="25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3F3F3F"/>
              </a:buClr>
              <a:buSzPct val="91666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"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/>
              </a:gs>
              <a:gs pos="72000">
                <a:srgbClr val="D6D6D6"/>
              </a:gs>
              <a:gs pos="85000">
                <a:srgbClr val="D6D6D6"/>
              </a:gs>
              <a:gs pos="100000">
                <a:srgbClr val="E3E3E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1516687" y="1473895"/>
            <a:ext cx="48300" cy="2195700"/>
          </a:xfrm>
          <a:prstGeom prst="rect">
            <a:avLst/>
          </a:prstGeom>
          <a:solidFill>
            <a:srgbClr val="EE221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 txBox="1"/>
          <p:nvPr>
            <p:ph type="ctrTitle"/>
          </p:nvPr>
        </p:nvSpPr>
        <p:spPr>
          <a:xfrm>
            <a:off x="1824925" y="1473900"/>
            <a:ext cx="6246900" cy="13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600">
                <a:solidFill>
                  <a:srgbClr val="21212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600">
                <a:solidFill>
                  <a:srgbClr val="21212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600">
                <a:solidFill>
                  <a:srgbClr val="21212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600">
                <a:solidFill>
                  <a:srgbClr val="21212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600">
                <a:solidFill>
                  <a:srgbClr val="21212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600">
                <a:solidFill>
                  <a:srgbClr val="21212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600">
                <a:solidFill>
                  <a:srgbClr val="21212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600">
                <a:solidFill>
                  <a:srgbClr val="21212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6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1824850" y="2967000"/>
            <a:ext cx="6246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ct val="100000"/>
              <a:buNone/>
              <a:defRPr sz="2000">
                <a:solidFill>
                  <a:srgbClr val="61616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ct val="100000"/>
              <a:buNone/>
              <a:defRPr sz="2000">
                <a:solidFill>
                  <a:srgbClr val="61616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ct val="100000"/>
              <a:buNone/>
              <a:defRPr sz="2000">
                <a:solidFill>
                  <a:srgbClr val="61616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ct val="100000"/>
              <a:buNone/>
              <a:defRPr sz="2000">
                <a:solidFill>
                  <a:srgbClr val="61616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ct val="100000"/>
              <a:buNone/>
              <a:defRPr sz="2000">
                <a:solidFill>
                  <a:srgbClr val="61616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ct val="100000"/>
              <a:buNone/>
              <a:defRPr sz="2000">
                <a:solidFill>
                  <a:srgbClr val="61616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ct val="100000"/>
              <a:buNone/>
              <a:defRPr sz="2000">
                <a:solidFill>
                  <a:srgbClr val="61616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ct val="100000"/>
              <a:buNone/>
              <a:defRPr sz="2000">
                <a:solidFill>
                  <a:srgbClr val="61616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ct val="100000"/>
              <a:buNone/>
              <a:defRPr sz="20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AXAMIT INTRO #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1.png" id="14" name="Shape 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64700" cy="51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6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AXAMIT INTRO #5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offers.adobe.com/jp/ja/marketing/offers/_002774_guide_forrester_wave_emss2014/jcr:content/marquee-image/file" id="19" name="Shape 19"/>
          <p:cNvPicPr preferRelativeResize="0"/>
          <p:nvPr/>
        </p:nvPicPr>
        <p:blipFill rotWithShape="1">
          <a:blip r:embed="rId2">
            <a:alphaModFix/>
          </a:blip>
          <a:srcRect b="0" l="46649" r="0" t="0"/>
          <a:stretch/>
        </p:blipFill>
        <p:spPr>
          <a:xfrm>
            <a:off x="0" y="-2856"/>
            <a:ext cx="9152100" cy="51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20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1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PARATOR #2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urred city lights over the cars" id="24" name="Shape 24"/>
          <p:cNvPicPr preferRelativeResize="0"/>
          <p:nvPr/>
        </p:nvPicPr>
        <p:blipFill rotWithShape="1">
          <a:blip r:embed="rId2">
            <a:alphaModFix/>
          </a:blip>
          <a:srcRect b="42186" l="-88" r="88" t="20820"/>
          <a:stretch/>
        </p:blipFill>
        <p:spPr>
          <a:xfrm>
            <a:off x="-7978" y="-7974"/>
            <a:ext cx="9153300" cy="21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Shape 25"/>
          <p:cNvPicPr preferRelativeResize="0"/>
          <p:nvPr/>
        </p:nvPicPr>
        <p:blipFill rotWithShape="1">
          <a:blip r:embed="rId3">
            <a:alphaModFix/>
          </a:blip>
          <a:srcRect b="45897" l="33614" r="21683" t="12011"/>
          <a:stretch/>
        </p:blipFill>
        <p:spPr>
          <a:xfrm>
            <a:off x="2886738" y="-17144"/>
            <a:ext cx="6265800" cy="2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Shape 26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Shape 27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9" name="Shape 29"/>
          <p:cNvCxnSpPr/>
          <p:nvPr/>
        </p:nvCxnSpPr>
        <p:spPr>
          <a:xfrm>
            <a:off x="0" y="4760295"/>
            <a:ext cx="7425000" cy="0"/>
          </a:xfrm>
          <a:prstGeom prst="straightConnector1">
            <a:avLst/>
          </a:prstGeom>
          <a:noFill/>
          <a:ln cap="flat" cmpd="sng" w="9525">
            <a:solidFill>
              <a:srgbClr val="E53930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30" name="Shape 30"/>
          <p:cNvSpPr txBox="1"/>
          <p:nvPr/>
        </p:nvSpPr>
        <p:spPr>
          <a:xfrm>
            <a:off x="385559" y="4842795"/>
            <a:ext cx="7046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| Copyright @ 2015 Axamit. All rights reserved | Confidential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5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" name="Shape 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33765" y="4760295"/>
            <a:ext cx="1207800" cy="1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 txBox="1"/>
          <p:nvPr>
            <p:ph idx="2" type="body"/>
          </p:nvPr>
        </p:nvSpPr>
        <p:spPr>
          <a:xfrm>
            <a:off x="113042" y="2134553"/>
            <a:ext cx="8628300" cy="25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3F3F3F"/>
              </a:buClr>
              <a:buSzPct val="91666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SEPARATOR #2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orig02.deviantart.net/0f4b/f/2013/128/a/a/city_lights_by_zy0rg-d64jru9.png" id="34" name="Shape 34"/>
          <p:cNvPicPr preferRelativeResize="0"/>
          <p:nvPr/>
        </p:nvPicPr>
        <p:blipFill rotWithShape="1">
          <a:blip r:embed="rId2">
            <a:alphaModFix/>
          </a:blip>
          <a:srcRect b="23215" l="0" r="0" t="35574"/>
          <a:stretch/>
        </p:blipFill>
        <p:spPr>
          <a:xfrm>
            <a:off x="-2" y="-2150"/>
            <a:ext cx="9152700" cy="21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Shape 35"/>
          <p:cNvPicPr preferRelativeResize="0"/>
          <p:nvPr/>
        </p:nvPicPr>
        <p:blipFill rotWithShape="1">
          <a:blip r:embed="rId3">
            <a:alphaModFix/>
          </a:blip>
          <a:srcRect b="45897" l="33614" r="21683" t="12011"/>
          <a:stretch/>
        </p:blipFill>
        <p:spPr>
          <a:xfrm>
            <a:off x="2886738" y="-17144"/>
            <a:ext cx="6265800" cy="2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Shape 36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Shape 37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39" name="Shape 39"/>
          <p:cNvCxnSpPr/>
          <p:nvPr/>
        </p:nvCxnSpPr>
        <p:spPr>
          <a:xfrm>
            <a:off x="0" y="4760295"/>
            <a:ext cx="7425000" cy="0"/>
          </a:xfrm>
          <a:prstGeom prst="straightConnector1">
            <a:avLst/>
          </a:prstGeom>
          <a:noFill/>
          <a:ln cap="flat" cmpd="sng" w="9525">
            <a:solidFill>
              <a:srgbClr val="E53930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0" name="Shape 40"/>
          <p:cNvSpPr txBox="1"/>
          <p:nvPr/>
        </p:nvSpPr>
        <p:spPr>
          <a:xfrm>
            <a:off x="385559" y="4842795"/>
            <a:ext cx="7046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| Copyright @ 2015 Axamit. All rights reserved | Confidential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5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" name="Shape 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33765" y="4760295"/>
            <a:ext cx="1207800" cy="1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Shape 42"/>
          <p:cNvSpPr txBox="1"/>
          <p:nvPr>
            <p:ph idx="2" type="body"/>
          </p:nvPr>
        </p:nvSpPr>
        <p:spPr>
          <a:xfrm>
            <a:off x="113042" y="2134553"/>
            <a:ext cx="8628300" cy="25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3F3F3F"/>
              </a:buClr>
              <a:buSzPct val="91666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2_SEPARATOR #2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mastajappa.files.wordpress.com/2011/02/city_night-00000.jpg" id="44" name="Shape 44"/>
          <p:cNvPicPr preferRelativeResize="0"/>
          <p:nvPr/>
        </p:nvPicPr>
        <p:blipFill rotWithShape="1">
          <a:blip r:embed="rId2">
            <a:alphaModFix/>
          </a:blip>
          <a:srcRect b="36995" l="0" r="0" t="21941"/>
          <a:stretch/>
        </p:blipFill>
        <p:spPr>
          <a:xfrm>
            <a:off x="-3" y="0"/>
            <a:ext cx="9154500" cy="211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Shape 45"/>
          <p:cNvPicPr preferRelativeResize="0"/>
          <p:nvPr/>
        </p:nvPicPr>
        <p:blipFill rotWithShape="1">
          <a:blip r:embed="rId3">
            <a:alphaModFix/>
          </a:blip>
          <a:srcRect b="45897" l="33614" r="21683" t="12011"/>
          <a:stretch/>
        </p:blipFill>
        <p:spPr>
          <a:xfrm>
            <a:off x="2886738" y="-17144"/>
            <a:ext cx="6265800" cy="2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Shape 46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49" name="Shape 49"/>
          <p:cNvCxnSpPr/>
          <p:nvPr/>
        </p:nvCxnSpPr>
        <p:spPr>
          <a:xfrm>
            <a:off x="0" y="4760295"/>
            <a:ext cx="7425000" cy="0"/>
          </a:xfrm>
          <a:prstGeom prst="straightConnector1">
            <a:avLst/>
          </a:prstGeom>
          <a:noFill/>
          <a:ln cap="flat" cmpd="sng" w="9525">
            <a:solidFill>
              <a:srgbClr val="E53930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0" name="Shape 50"/>
          <p:cNvSpPr txBox="1"/>
          <p:nvPr/>
        </p:nvSpPr>
        <p:spPr>
          <a:xfrm>
            <a:off x="385559" y="4842795"/>
            <a:ext cx="7046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| Copyright @ 2015 Axamit. All rights reserved | Confidential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5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" name="Shape 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33765" y="4760295"/>
            <a:ext cx="1207800" cy="1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Shape 52"/>
          <p:cNvSpPr txBox="1"/>
          <p:nvPr>
            <p:ph idx="2" type="body"/>
          </p:nvPr>
        </p:nvSpPr>
        <p:spPr>
          <a:xfrm>
            <a:off x="113042" y="2134553"/>
            <a:ext cx="8628300" cy="25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3F3F3F"/>
              </a:buClr>
              <a:buSzPct val="91666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_SEPARATOR #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 rotWithShape="1">
          <a:blip r:embed="rId2">
            <a:alphaModFix/>
          </a:blip>
          <a:srcRect b="0" l="5310" r="0" t="64530"/>
          <a:stretch/>
        </p:blipFill>
        <p:spPr>
          <a:xfrm>
            <a:off x="0" y="-24062"/>
            <a:ext cx="9147000" cy="214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Shape 55"/>
          <p:cNvPicPr preferRelativeResize="0"/>
          <p:nvPr/>
        </p:nvPicPr>
        <p:blipFill rotWithShape="1">
          <a:blip r:embed="rId3">
            <a:alphaModFix/>
          </a:blip>
          <a:srcRect b="45897" l="33614" r="21683" t="12011"/>
          <a:stretch/>
        </p:blipFill>
        <p:spPr>
          <a:xfrm>
            <a:off x="2886738" y="-17144"/>
            <a:ext cx="6265800" cy="2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Shape 57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9" name="Shape 59"/>
          <p:cNvCxnSpPr/>
          <p:nvPr/>
        </p:nvCxnSpPr>
        <p:spPr>
          <a:xfrm>
            <a:off x="0" y="4760295"/>
            <a:ext cx="7425000" cy="0"/>
          </a:xfrm>
          <a:prstGeom prst="straightConnector1">
            <a:avLst/>
          </a:prstGeom>
          <a:noFill/>
          <a:ln cap="flat" cmpd="sng" w="9525">
            <a:solidFill>
              <a:srgbClr val="E53930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60" name="Shape 60"/>
          <p:cNvSpPr txBox="1"/>
          <p:nvPr/>
        </p:nvSpPr>
        <p:spPr>
          <a:xfrm>
            <a:off x="385559" y="4842795"/>
            <a:ext cx="7046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en" sz="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| Copyright @ 2015 Axamit. All rights reserved | Confidential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5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" name="Shape 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33765" y="4760295"/>
            <a:ext cx="1207800" cy="1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>
            <p:ph idx="2" type="body"/>
          </p:nvPr>
        </p:nvSpPr>
        <p:spPr>
          <a:xfrm>
            <a:off x="113042" y="2134553"/>
            <a:ext cx="8628300" cy="25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3F3F3F"/>
              </a:buClr>
              <a:buSzPct val="91666"/>
              <a:buFont typeface="Arial"/>
              <a:buNone/>
              <a:defRPr b="0" i="0" sz="1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, Subtitle, Conte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idx="1" type="subTitle"/>
          </p:nvPr>
        </p:nvSpPr>
        <p:spPr>
          <a:xfrm>
            <a:off x="464343" y="858875"/>
            <a:ext cx="4364700" cy="324000"/>
          </a:xfrm>
          <a:prstGeom prst="rect">
            <a:avLst/>
          </a:prstGeom>
          <a:solidFill>
            <a:srgbClr val="595959">
              <a:alpha val="80000"/>
            </a:srgbClr>
          </a:solidFill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2F2F2"/>
              </a:buClr>
              <a:buSzPct val="52380"/>
              <a:buFont typeface="Arial"/>
              <a:buNone/>
              <a:defRPr b="0" i="0" sz="21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ctr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ctr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8571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ctr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91666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ctr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91666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91666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91666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91666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91666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type="ctrTitle"/>
          </p:nvPr>
        </p:nvSpPr>
        <p:spPr>
          <a:xfrm>
            <a:off x="435768" y="357187"/>
            <a:ext cx="84546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04E36"/>
              </a:buClr>
              <a:buSzPct val="36666"/>
              <a:buFont typeface="Calibri"/>
              <a:buNone/>
              <a:defRPr b="0" i="0" sz="3000" u="none" cap="none" strike="noStrike">
                <a:solidFill>
                  <a:srgbClr val="F04E3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66" name="Shape 66"/>
          <p:cNvSpPr txBox="1"/>
          <p:nvPr>
            <p:ph idx="2" type="body"/>
          </p:nvPr>
        </p:nvSpPr>
        <p:spPr>
          <a:xfrm>
            <a:off x="442912" y="1291658"/>
            <a:ext cx="8426100" cy="3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3F3F3F"/>
              </a:buClr>
              <a:buSzPct val="78571"/>
              <a:buFont typeface="Arial"/>
              <a:buNone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AXAMIT INTRO #6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4.png" id="68" name="Shape 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400" cy="5140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/>
          <p:nvPr/>
        </p:nvSpPr>
        <p:spPr>
          <a:xfrm>
            <a:off x="-3" y="309206"/>
            <a:ext cx="7058700" cy="933900"/>
          </a:xfrm>
          <a:prstGeom prst="rect">
            <a:avLst/>
          </a:prstGeom>
          <a:solidFill>
            <a:srgbClr val="F04E36">
              <a:alpha val="80000"/>
            </a:srgbClr>
          </a:soli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Shape 70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8571"/>
              <a:buNone/>
              <a:defRPr sz="1400"/>
            </a:lvl2pPr>
            <a:lvl3pPr indent="0" lvl="2">
              <a:spcBef>
                <a:spcPts val="0"/>
              </a:spcBef>
              <a:buSzPct val="78571"/>
              <a:buNone/>
              <a:defRPr sz="1400"/>
            </a:lvl3pPr>
            <a:lvl4pPr indent="0" lvl="3">
              <a:spcBef>
                <a:spcPts val="0"/>
              </a:spcBef>
              <a:buSzPct val="78571"/>
              <a:buNone/>
              <a:defRPr sz="1400"/>
            </a:lvl4pPr>
            <a:lvl5pPr indent="0" lvl="4">
              <a:spcBef>
                <a:spcPts val="0"/>
              </a:spcBef>
              <a:buSzPct val="78571"/>
              <a:buNone/>
              <a:defRPr sz="1400"/>
            </a:lvl5pPr>
            <a:lvl6pPr indent="0" lvl="5">
              <a:spcBef>
                <a:spcPts val="0"/>
              </a:spcBef>
              <a:buSzPct val="78571"/>
              <a:buNone/>
              <a:defRPr sz="1400"/>
            </a:lvl6pPr>
            <a:lvl7pPr indent="0" lvl="6">
              <a:spcBef>
                <a:spcPts val="0"/>
              </a:spcBef>
              <a:buSzPct val="78571"/>
              <a:buNone/>
              <a:defRPr sz="1400"/>
            </a:lvl7pPr>
            <a:lvl8pPr indent="0" lvl="7">
              <a:spcBef>
                <a:spcPts val="0"/>
              </a:spcBef>
              <a:buSzPct val="78571"/>
              <a:buNone/>
              <a:defRPr sz="1400"/>
            </a:lvl8pPr>
            <a:lvl9pPr indent="0" lvl="8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buClr>
                <a:srgbClr val="FFFFFF"/>
              </a:buClr>
              <a:buSzPct val="42307"/>
              <a:buFont typeface="Arial"/>
              <a:buNone/>
              <a:defRPr b="0" i="0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swagger-api/swagger-ui/tree/master/dist" TargetMode="External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hyperlink" Target="https://jax-rs-spec.java.net/" TargetMode="External"/><Relationship Id="rId5" Type="http://schemas.openxmlformats.org/officeDocument/2006/relationships/hyperlink" Target="https://github.com/FasterXML/jackson" TargetMode="External"/><Relationship Id="rId6" Type="http://schemas.openxmlformats.org/officeDocument/2006/relationships/hyperlink" Target="http://petstore.swagger.io/v2/swagger.json" TargetMode="External"/><Relationship Id="rId7" Type="http://schemas.openxmlformats.org/officeDocument/2006/relationships/hyperlink" Target="http://petstore.swagger.io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Jersey + Swagger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RESTful API in AEM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Swagger</a:t>
            </a:r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 txBox="1"/>
          <p:nvPr>
            <p:ph idx="2" type="body"/>
          </p:nvPr>
        </p:nvSpPr>
        <p:spPr>
          <a:xfrm>
            <a:off x="113042" y="2134553"/>
            <a:ext cx="8628300" cy="2502900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Resource and operations annotations.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Model and properties annotations.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JSON/YAML definition lister.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Swagger UI.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Resource and operation annotations</a:t>
            </a:r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"/>
              <a:t>@Api("Company resource")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public class CompanyResource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@GET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</a:t>
            </a:r>
            <a:r>
              <a:rPr b="1" lang="en"/>
              <a:t>@ApiOperation("Returns all companies")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public List&lt;Company&gt; all()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return ImmutableList.of(new Company(1, "Axamit"),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new Company(2, "Adobe"),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new Company(3, "Oracle"));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Model and properties annotations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"/>
              <a:t>@ApiModel("Company model")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public class Company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</a:t>
            </a:r>
            <a:r>
              <a:rPr b="1" lang="en"/>
              <a:t>@ApiModelProperty("Company ID")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private final int id;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    </a:t>
            </a:r>
            <a:r>
              <a:rPr b="1" lang="en">
                <a:solidFill>
                  <a:schemeClr val="dk1"/>
                </a:solidFill>
              </a:rPr>
              <a:t>@ApiModelProperty("Company Name")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private final String name;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public Company(int id, String name)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this.id = id;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this.name = name;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public int getId() {        return id;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public String getName() {        return name;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Definition lister</a:t>
            </a:r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@Api("Swagger lister")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"/>
              <a:t>@SwaggerDefinition(basePath = "/api/v1")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@Component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@Service(Object.class)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"/>
              <a:t>@Path("/")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public class SwaggerResource extends </a:t>
            </a:r>
            <a:r>
              <a:rPr b="1" lang="en"/>
              <a:t>ApiListingResource </a:t>
            </a:r>
            <a:r>
              <a:rPr lang="en"/>
              <a:t>{}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Swagger UI</a:t>
            </a:r>
          </a:p>
        </p:txBody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https://github.com/swagger-api/swagger-ui/tree/master/dist</a:t>
            </a:r>
            <a:r>
              <a:rPr lang="en"/>
              <a:t> -&gt; /etc/designs/elbrus/swagger/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1" name="Shape 2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884382"/>
            <a:ext cx="8520599" cy="2684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Author: Vasily Lazerko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Company: Axamit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Goals and References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t/>
            </a:r>
            <a:endParaRPr/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b="29892" l="5437" r="35718" t="28304"/>
          <a:stretch/>
        </p:blipFill>
        <p:spPr>
          <a:xfrm>
            <a:off x="5165475" y="2525524"/>
            <a:ext cx="3575875" cy="19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 txBox="1"/>
          <p:nvPr>
            <p:ph idx="2" type="body"/>
          </p:nvPr>
        </p:nvSpPr>
        <p:spPr>
          <a:xfrm>
            <a:off x="113042" y="2134553"/>
            <a:ext cx="8628300" cy="2502900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/>
              <a:t>JAX-RS Server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https://jax-rs-spec.java.net/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/>
              <a:t>Jackson JSON-POJO mapper: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https://github.com/FasterXML/jackson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Swagger yaml/json definition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http://petstore.swagger.io/v2/swagger.json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/>
              <a:t>Swagger UI visual forms </a:t>
            </a:r>
            <a:r>
              <a:rPr lang="en" u="sng">
                <a:solidFill>
                  <a:schemeClr val="hlink"/>
                </a:solidFill>
                <a:hlinkClick r:id="rId7"/>
              </a:rPr>
              <a:t>http://petstore.swagger.io/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Dependencies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&lt;dependency&gt;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    &lt;groupId&gt;com.eclipsesource.jaxrs&lt;/groupId&gt;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    &lt;artifactId&gt;</a:t>
            </a:r>
            <a:r>
              <a:rPr b="1" lang="en" sz="1200"/>
              <a:t>jersey-all</a:t>
            </a:r>
            <a:r>
              <a:rPr lang="en" sz="1200"/>
              <a:t>&lt;/artifactId&gt;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&lt;/dependency&gt;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&lt;dependency&gt;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    &lt;groupId&gt;com.eclipsesource.jaxrs&lt;/groupId&gt;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    &lt;artifactId&gt;</a:t>
            </a:r>
            <a:r>
              <a:rPr b="1" lang="en" sz="1200"/>
              <a:t>publisher</a:t>
            </a:r>
            <a:r>
              <a:rPr lang="en" sz="1200"/>
              <a:t>&lt;/artifactId&gt;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&lt;/dependency&gt;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&lt;dependency&gt;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    &lt;groupId&gt;com.fasterxml.jackson.jaxrs&lt;/groupId&gt;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    &lt;artifactId&gt;</a:t>
            </a:r>
            <a:r>
              <a:rPr b="1" lang="en" sz="1200"/>
              <a:t>jackson-jaxrs-json-provider</a:t>
            </a:r>
            <a:r>
              <a:rPr lang="en" sz="1200"/>
              <a:t>&lt;/artifactId&gt;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&lt;/dependency&gt;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&lt;dependency&gt;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    &lt;groupId&gt;com.eclipsesource.jaxrs&lt;/groupId&gt;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     &lt;artifactId&gt;</a:t>
            </a:r>
            <a:r>
              <a:rPr b="1" lang="en" sz="1200"/>
              <a:t>swagger-all</a:t>
            </a:r>
            <a:r>
              <a:rPr lang="en" sz="1200"/>
              <a:t>&lt;/artifactId&gt;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 &lt;/dependency&gt;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Bundles</a:t>
            </a: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&lt;embedded&gt;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    &lt;groupId&gt;com.eclipsesource.jaxrs&lt;/groupId&gt;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    &lt;artifactId&gt;</a:t>
            </a:r>
            <a:r>
              <a:rPr b="1" lang="en"/>
              <a:t>jersey-all</a:t>
            </a:r>
            <a:r>
              <a:rPr lang="en"/>
              <a:t>&lt;/artifactId&gt;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    &lt;target&gt;${install.path}&lt;/target&gt;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&lt;/embedded&gt;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&lt;embedded&gt;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    &lt;groupId&gt;com.eclipsesource.jaxrs&lt;/groupId&gt;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    &lt;artifactId&gt;</a:t>
            </a:r>
            <a:r>
              <a:rPr b="1" lang="en"/>
              <a:t>swagger-all</a:t>
            </a:r>
            <a:r>
              <a:rPr lang="en"/>
              <a:t>&lt;/artifactId&gt;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    &lt;target&gt;${install.path}&lt;/target&gt;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&lt;/embedded&gt;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&lt;embedded&gt;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    &lt;groupId&gt;com.eclipsesource.jaxrs&lt;/groupId&gt;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    &lt;artifactId&gt;</a:t>
            </a:r>
            <a:r>
              <a:rPr b="1" lang="en"/>
              <a:t>publisher</a:t>
            </a:r>
            <a:r>
              <a:rPr lang="en"/>
              <a:t>&lt;/artifactId&gt;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                    &lt;target&gt;${install.path}&lt;/target&gt;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                       &lt;/embedded&gt;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Configuration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152474"/>
            <a:ext cx="6788331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ctrTitle"/>
          </p:nvPr>
        </p:nvSpPr>
        <p:spPr>
          <a:xfrm>
            <a:off x="113042" y="467132"/>
            <a:ext cx="6945600" cy="6179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Jersey via Jackson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113042" y="1254620"/>
            <a:ext cx="6945600" cy="4097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 txBox="1"/>
          <p:nvPr>
            <p:ph idx="2" type="body"/>
          </p:nvPr>
        </p:nvSpPr>
        <p:spPr>
          <a:xfrm>
            <a:off x="113042" y="2134553"/>
            <a:ext cx="8628300" cy="2502900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Jackson JSON marshaller/parser.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POJOs with optional annotations.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Resource classes.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JSON Provider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@Component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"/>
              <a:t>@Service(Object.class)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"/>
              <a:t>@Property(name = "javax.ws.rs", boolValue = true)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@Consumes(MediaType.WILDCARD)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@Produces(MediaType.WILDCARD)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"/>
              <a:t>@Provider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public class JsonProvider extends </a:t>
            </a:r>
            <a:r>
              <a:rPr b="1" lang="en"/>
              <a:t>JacksonJaxbJsonProvider </a:t>
            </a:r>
            <a:r>
              <a:rPr lang="en"/>
              <a:t>{}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model	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public class Company {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 private final int id;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 </a:t>
            </a:r>
            <a:r>
              <a:rPr b="1" lang="en"/>
              <a:t>@JsonProperty("company name")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 private final String name;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    public Company(int id, String name) {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     this.id = id;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     this.name = name;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 public int </a:t>
            </a:r>
            <a:r>
              <a:rPr b="1" lang="en"/>
              <a:t>getId</a:t>
            </a:r>
            <a:r>
              <a:rPr lang="en"/>
              <a:t>() {        return id;    }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 public String </a:t>
            </a:r>
            <a:r>
              <a:rPr b="1" lang="en"/>
              <a:t>getName</a:t>
            </a:r>
            <a:r>
              <a:rPr lang="en"/>
              <a:t>() {        return name;    }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Resource class</a:t>
            </a:r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"/>
              <a:t>@Path("/company")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@Consumes(MediaType.APPLICATION_JSON)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@Produces(MediaType.APPLICATION_JSON)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public class CompanyResource {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</a:t>
            </a:r>
            <a:r>
              <a:rPr b="1" lang="en"/>
              <a:t>@GET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public List&lt;Company&gt; list()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    return service.selectNewCompanies();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   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    </a:t>
            </a:r>
            <a:r>
              <a:rPr b="1" lang="en"/>
              <a:t>@POST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   </a:t>
            </a:r>
            <a:r>
              <a:rPr lang="en"/>
              <a:t>p</a:t>
            </a:r>
            <a:r>
              <a:rPr lang="en"/>
              <a:t>ublic int create(Company company) throws </a:t>
            </a:r>
            <a:r>
              <a:rPr b="1" lang="en"/>
              <a:t>NotAuthorizedException</a:t>
            </a:r>
            <a:r>
              <a:rPr lang="en"/>
              <a:t> {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       </a:t>
            </a:r>
            <a:r>
              <a:rPr lang="en"/>
              <a:t>r</a:t>
            </a:r>
            <a:r>
              <a:rPr lang="en"/>
              <a:t>eturn service.createNewCompany(company);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    }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}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